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59" r:id="rId3"/>
    <p:sldId id="268" r:id="rId4"/>
    <p:sldId id="270" r:id="rId5"/>
    <p:sldId id="271" r:id="rId6"/>
    <p:sldId id="272" r:id="rId7"/>
    <p:sldId id="273" r:id="rId8"/>
    <p:sldId id="275" r:id="rId9"/>
    <p:sldId id="263" r:id="rId10"/>
    <p:sldId id="262" r:id="rId11"/>
    <p:sldId id="274" r:id="rId12"/>
    <p:sldId id="277" r:id="rId13"/>
    <p:sldId id="301" r:id="rId14"/>
    <p:sldId id="303" r:id="rId15"/>
    <p:sldId id="302" r:id="rId16"/>
    <p:sldId id="265" r:id="rId17"/>
    <p:sldId id="276" r:id="rId18"/>
    <p:sldId id="278" r:id="rId19"/>
    <p:sldId id="286" r:id="rId20"/>
    <p:sldId id="287" r:id="rId21"/>
    <p:sldId id="288" r:id="rId22"/>
    <p:sldId id="264" r:id="rId23"/>
    <p:sldId id="289" r:id="rId24"/>
    <p:sldId id="290" r:id="rId25"/>
    <p:sldId id="291" r:id="rId26"/>
    <p:sldId id="304" r:id="rId27"/>
    <p:sldId id="292" r:id="rId28"/>
    <p:sldId id="305" r:id="rId29"/>
    <p:sldId id="312" r:id="rId30"/>
    <p:sldId id="266" r:id="rId31"/>
    <p:sldId id="267" r:id="rId32"/>
    <p:sldId id="293" r:id="rId33"/>
    <p:sldId id="279" r:id="rId34"/>
    <p:sldId id="283" r:id="rId35"/>
    <p:sldId id="284" r:id="rId36"/>
    <p:sldId id="285" r:id="rId37"/>
    <p:sldId id="28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6" r:id="rId46"/>
    <p:sldId id="281" r:id="rId47"/>
    <p:sldId id="282" r:id="rId48"/>
    <p:sldId id="307" r:id="rId49"/>
    <p:sldId id="309" r:id="rId50"/>
    <p:sldId id="308" r:id="rId51"/>
    <p:sldId id="313" r:id="rId52"/>
    <p:sldId id="311" r:id="rId53"/>
    <p:sldId id="314" r:id="rId54"/>
    <p:sldId id="315" r:id="rId55"/>
    <p:sldId id="2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ephd.github.io/vendor/future_cxx/papers/source/n24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cludecp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phd.github.io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hyperlink" Target="https://thephd.github.io/portfolio/tex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thephd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thephd.github.io/support/" TargetMode="Externa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1" dirty="0"/>
              <a:t>Catching ⬆️: C++ Unicode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Part 2 of 5 | Into the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98DAFCA-9BF1-4BDA-998A-F6EB7BB45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07" y="670386"/>
            <a:ext cx="1477516" cy="131442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E7C498-775A-491A-9A50-3024B70902F1}"/>
              </a:ext>
            </a:extLst>
          </p:cNvPr>
          <p:cNvSpPr txBox="1">
            <a:spLocks/>
          </p:cNvSpPr>
          <p:nvPr/>
        </p:nvSpPr>
        <p:spPr>
          <a:xfrm>
            <a:off x="292051" y="6371655"/>
            <a:ext cx="11595149" cy="468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JeanHeyd “</a:t>
            </a:r>
            <a:r>
              <a:rPr lang="en-US" dirty="0" err="1"/>
              <a:t>ThePhD</a:t>
            </a:r>
            <a:r>
              <a:rPr lang="en-US" dirty="0"/>
              <a:t>” Meneide       Meeting C++ 2019       Saturday, November 16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E66E-2ABE-4F07-915B-1D26153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Nearly Unanimous Consensus: Fix </a:t>
            </a:r>
            <a:r>
              <a:rPr lang="en-US" dirty="0" err="1"/>
              <a:t>iT</a:t>
            </a:r>
            <a:r>
              <a:rPr lang="en-US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2EA35-4243-4CF0-855E-98154AC22F31}"/>
              </a:ext>
            </a:extLst>
          </p:cNvPr>
          <p:cNvSpPr txBox="1"/>
          <p:nvPr/>
        </p:nvSpPr>
        <p:spPr>
          <a:xfrm>
            <a:off x="114300" y="6423933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N2440 - </a:t>
            </a:r>
            <a:r>
              <a:rPr lang="en-US" sz="1200" dirty="0">
                <a:hlinkClick r:id="rId2"/>
              </a:rPr>
              <a:t>https://thephd.github.io/vendor/future_cxx/papers/source/n2440.html</a:t>
            </a:r>
            <a:endParaRPr lang="en-US" sz="1200" dirty="0"/>
          </a:p>
        </p:txBody>
      </p:sp>
      <p:pic>
        <p:nvPicPr>
          <p:cNvPr id="8" name="Content Placeholder 7" descr="A picture containing lot, white&#10;&#10;Description automatically generated">
            <a:extLst>
              <a:ext uri="{FF2B5EF4-FFF2-40B4-BE49-F238E27FC236}">
                <a16:creationId xmlns:a16="http://schemas.microsoft.com/office/drawing/2014/main" id="{3518FD1B-47F7-40E0-AFF0-6D4AA1F99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187533"/>
            <a:ext cx="5468617" cy="3968311"/>
          </a:xfrm>
        </p:spPr>
      </p:pic>
      <p:pic>
        <p:nvPicPr>
          <p:cNvPr id="10" name="Picture 9" descr="A picture containing umbrella, drawing, clock, graffiti&#10;&#10;Description automatically generated">
            <a:extLst>
              <a:ext uri="{FF2B5EF4-FFF2-40B4-BE49-F238E27FC236}">
                <a16:creationId xmlns:a16="http://schemas.microsoft.com/office/drawing/2014/main" id="{C6917FFD-2391-43B2-A971-17F4086F4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9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74B4-9318-4A44-A0F7-26A1F573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Sized Functions,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415E-6ABC-48BB-83AB-BBF5E62AB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983736"/>
          </a:xfrm>
        </p:spPr>
        <p:txBody>
          <a:bodyPr>
            <a:normAutofit/>
          </a:bodyPr>
          <a:lstStyle/>
          <a:p>
            <a:r>
              <a:rPr lang="en-US" dirty="0"/>
              <a:t>n-style of C functions</a:t>
            </a:r>
          </a:p>
          <a:p>
            <a:pPr lvl="1"/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mbsnrtocXs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charX_t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restrict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dest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const char** restrict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src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dest_len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src_len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restrict state);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Allows:</a:t>
            </a:r>
          </a:p>
          <a:p>
            <a:pPr lvl="1"/>
            <a:r>
              <a:rPr lang="en-US" dirty="0"/>
              <a:t>usage of embedded nulls in data</a:t>
            </a:r>
          </a:p>
          <a:p>
            <a:pPr lvl="1"/>
            <a:r>
              <a:rPr lang="en-US" dirty="0"/>
              <a:t>SIMD optimizations, even on exotic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01455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601C-91C4-4097-AC06-57F9404B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[[sidebar]] </a:t>
            </a:r>
            <a:r>
              <a:rPr lang="en-US" sz="3600" cap="none" dirty="0" err="1">
                <a:latin typeface="Fira Code" panose="020B0509050000020004" pitchFamily="49" charset="0"/>
                <a:ea typeface="Fira Code" panose="020B0509050000020004" pitchFamily="49" charset="0"/>
              </a:rPr>
              <a:t>rsize</a:t>
            </a:r>
            <a:endParaRPr lang="en-US" sz="3600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C623-2999-4317-A3F0-69AD3ED6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were sized conversion functions in the C Standard Already!”</a:t>
            </a:r>
          </a:p>
          <a:p>
            <a:pPr lvl="1"/>
            <a:r>
              <a:rPr lang="en-US" dirty="0"/>
              <a:t>Referring to: Annex K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RSIZE_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M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X </a:t>
            </a:r>
            <a:r>
              <a:rPr lang="en-US" dirty="0"/>
              <a:t>– implementation defined</a:t>
            </a:r>
            <a:r>
              <a:rPr lang="en-AS" dirty="0"/>
              <a:t>, “</a:t>
            </a:r>
            <a:r>
              <a:rPr lang="en-US" dirty="0"/>
              <a:t>s</a:t>
            </a:r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u</a:t>
            </a:r>
            <a:r>
              <a:rPr lang="en-US" dirty="0"/>
              <a:t>l</a:t>
            </a:r>
            <a:r>
              <a:rPr lang="en-AS" dirty="0"/>
              <a:t>d </a:t>
            </a:r>
            <a:r>
              <a:rPr lang="en-US" dirty="0"/>
              <a:t>b</a:t>
            </a:r>
            <a:r>
              <a:rPr lang="en-AS" dirty="0"/>
              <a:t>e (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Z</a:t>
            </a:r>
            <a: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  <a:t>E_MAX / 2</a:t>
            </a:r>
            <a:r>
              <a:rPr lang="en-AS" dirty="0"/>
              <a:t>)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“Implementations will do the right thing!”</a:t>
            </a:r>
          </a:p>
        </p:txBody>
      </p:sp>
    </p:spTree>
    <p:extLst>
      <p:ext uri="{BB962C8B-B14F-4D97-AF65-F5344CB8AC3E}">
        <p14:creationId xmlns:p14="http://schemas.microsoft.com/office/powerpoint/2010/main" val="24905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C62-A23E-44F5-BD9C-E3D393AE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E9D51F-D1F6-485B-AC90-3756859A9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03" y="3310359"/>
            <a:ext cx="1696194" cy="1696194"/>
          </a:xfrm>
        </p:spPr>
      </p:pic>
    </p:spTree>
    <p:extLst>
      <p:ext uri="{BB962C8B-B14F-4D97-AF65-F5344CB8AC3E}">
        <p14:creationId xmlns:p14="http://schemas.microsoft.com/office/powerpoint/2010/main" val="28327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5A2-3340-434A-B742-9F20A867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554907"/>
          </a:xfrm>
        </p:spPr>
        <p:txBody>
          <a:bodyPr>
            <a:normAutofit/>
          </a:bodyPr>
          <a:lstStyle/>
          <a:p>
            <a:r>
              <a:rPr lang="en-AS" dirty="0"/>
              <a:t>[[</a:t>
            </a:r>
            <a:r>
              <a:rPr lang="en-US" dirty="0"/>
              <a:t>S</a:t>
            </a:r>
            <a:r>
              <a:rPr lang="en-AS" dirty="0" err="1"/>
              <a:t>i</a:t>
            </a:r>
            <a:r>
              <a:rPr lang="en-US" dirty="0"/>
              <a:t>d</a:t>
            </a:r>
            <a:r>
              <a:rPr lang="en-AS" dirty="0"/>
              <a:t>e</a:t>
            </a:r>
            <a:r>
              <a:rPr lang="en-US" dirty="0"/>
              <a:t>b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]]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m</a:t>
            </a:r>
            <a:r>
              <a:rPr lang="en-AS" dirty="0"/>
              <a:t>: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s </a:t>
            </a:r>
            <a:r>
              <a:rPr lang="en-US" dirty="0"/>
              <a:t>A</a:t>
            </a:r>
            <a:r>
              <a:rPr lang="en-AS" dirty="0"/>
              <a:t>l</a:t>
            </a:r>
            <a:r>
              <a:rPr lang="en-US" dirty="0"/>
              <a:t>w</a:t>
            </a:r>
            <a:r>
              <a:rPr lang="en-AS" dirty="0"/>
              <a:t>a</a:t>
            </a:r>
            <a:r>
              <a:rPr lang="en-US" dirty="0"/>
              <a:t>y</a:t>
            </a:r>
            <a:r>
              <a:rPr lang="en-AS" dirty="0"/>
              <a:t>s </a:t>
            </a:r>
            <a:r>
              <a:rPr lang="en-US" dirty="0"/>
              <a:t>a</a:t>
            </a:r>
            <a:br>
              <a:rPr lang="en-AS" dirty="0"/>
            </a:br>
            <a:r>
              <a:rPr lang="en-US" dirty="0"/>
              <a:t>Death Station 9000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58E50-B7E5-4A98-BF8A-B1BAA259A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S" dirty="0"/>
              <a:t>C</a:t>
            </a:r>
            <a:r>
              <a:rPr lang="en-US" dirty="0"/>
              <a:t>o</a:t>
            </a:r>
            <a:r>
              <a:rPr lang="en-AS" dirty="0"/>
              <a:t>r</a:t>
            </a:r>
            <a:r>
              <a:rPr lang="en-US" dirty="0"/>
              <a:t>o</a:t>
            </a:r>
            <a:r>
              <a:rPr lang="en-AS" dirty="0"/>
              <a:t>l</a:t>
            </a:r>
            <a:r>
              <a:rPr lang="en-US" dirty="0"/>
              <a:t>l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y: 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/>
              <a:t>e</a:t>
            </a:r>
            <a:r>
              <a:rPr lang="en-AS" dirty="0"/>
              <a:t>x</a:t>
            </a:r>
            <a:r>
              <a:rPr lang="en-US" dirty="0" err="1"/>
              <a:t>i</a:t>
            </a:r>
            <a:r>
              <a:rPr lang="en-AS" dirty="0"/>
              <a:t>s</a:t>
            </a:r>
            <a:r>
              <a:rPr lang="en-US" dirty="0"/>
              <a:t>t</a:t>
            </a:r>
            <a:r>
              <a:rPr lang="en-AS" dirty="0"/>
              <a:t>s </a:t>
            </a:r>
            <a:r>
              <a:rPr lang="en-US" dirty="0"/>
              <a:t>a</a:t>
            </a:r>
            <a:r>
              <a:rPr lang="en-AS" dirty="0"/>
              <a:t> </a:t>
            </a:r>
            <a:r>
              <a:rPr lang="en-US" dirty="0"/>
              <a:t>H</a:t>
            </a:r>
            <a:r>
              <a:rPr lang="en-AS" dirty="0"/>
              <a:t>e</a:t>
            </a:r>
            <a:r>
              <a:rPr lang="en-US" dirty="0"/>
              <a:t>l</a:t>
            </a:r>
            <a:r>
              <a:rPr lang="en-AS" dirty="0"/>
              <a:t>l++</a:t>
            </a:r>
          </a:p>
          <a:p>
            <a:endParaRPr lang="en-AS" dirty="0"/>
          </a:p>
          <a:p>
            <a:r>
              <a:rPr lang="en-AS" b="1" i="1" dirty="0"/>
              <a:t>Always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49546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F27A-C1B6-48D4-A172-07942572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[[End Sidebar]]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B454-2D63-4214-A503-B3BDEB25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4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032E-A9BB-4E58-9F96-7684BB44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Standard: Making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EE36-EA2E-42B9-85F3-12679EE9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040887"/>
          </a:xfrm>
        </p:spPr>
        <p:txBody>
          <a:bodyPr>
            <a:normAutofit/>
          </a:bodyPr>
          <a:lstStyle/>
          <a:p>
            <a:r>
              <a:rPr lang="en-US" dirty="0"/>
              <a:t>WG14 C Standard General Rules:</a:t>
            </a:r>
          </a:p>
          <a:p>
            <a:pPr lvl="1"/>
            <a:r>
              <a:rPr lang="en-US" dirty="0"/>
              <a:t>There should be at least 2 implementations</a:t>
            </a:r>
          </a:p>
          <a:p>
            <a:pPr lvl="1"/>
            <a:r>
              <a:rPr lang="en-US" dirty="0"/>
              <a:t>It should build on existing practice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Implementation in the </a:t>
            </a:r>
            <a:r>
              <a:rPr lang="en-US" i="1" dirty="0"/>
              <a:t>Small Device C Compiler </a:t>
            </a:r>
            <a:r>
              <a:rPr lang="en-US" dirty="0"/>
              <a:t>(</a:t>
            </a:r>
            <a:r>
              <a:rPr lang="en-US" i="1" dirty="0"/>
              <a:t>SDCC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Plus, freestanding in-progress library with </a:t>
            </a:r>
            <a:r>
              <a:rPr lang="en-US" i="1" dirty="0" err="1"/>
              <a:t>cuneicode</a:t>
            </a:r>
            <a:endParaRPr lang="en-US" i="1" dirty="0"/>
          </a:p>
          <a:p>
            <a:pPr lvl="1"/>
            <a:r>
              <a:rPr lang="en-US" dirty="0" err="1"/>
              <a:t>musl</a:t>
            </a:r>
            <a:r>
              <a:rPr lang="en-US" dirty="0"/>
              <a:t> and </a:t>
            </a:r>
            <a:r>
              <a:rPr lang="en-US" dirty="0" err="1"/>
              <a:t>glibc</a:t>
            </a:r>
            <a:r>
              <a:rPr lang="en-US" dirty="0"/>
              <a:t> next, soon?</a:t>
            </a:r>
          </a:p>
        </p:txBody>
      </p:sp>
    </p:spTree>
    <p:extLst>
      <p:ext uri="{BB962C8B-B14F-4D97-AF65-F5344CB8AC3E}">
        <p14:creationId xmlns:p14="http://schemas.microsoft.com/office/powerpoint/2010/main" val="54887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12DF8-0360-4FDF-810C-38AAD990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00C06-FDF7-42B4-A0C0-0E33A9D5D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 Report on the Advancements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73A362-68B9-4BE3-B82A-8A4EF760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822104"/>
            <a:ext cx="6314907" cy="27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2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18C4-E7FB-4C82-A94B-300324E5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A0BB-A386-4703-89DA-6A892949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Core Abstraction: represents an encode/decode pairing</a:t>
            </a:r>
          </a:p>
          <a:p>
            <a:pPr lvl="1"/>
            <a:r>
              <a:rPr lang="en-US" dirty="0"/>
              <a:t>Typedefs describe behavior</a:t>
            </a:r>
          </a:p>
          <a:p>
            <a:pPr lvl="1"/>
            <a:endParaRPr lang="en-US" dirty="0"/>
          </a:p>
          <a:p>
            <a:r>
              <a:rPr lang="en-US" dirty="0"/>
              <a:t>Requires:</a:t>
            </a:r>
          </a:p>
          <a:p>
            <a:pPr lvl="1"/>
            <a:r>
              <a:rPr lang="en-US" dirty="0"/>
              <a:t>3 Typedefs (</a:t>
            </a:r>
            <a:r>
              <a:rPr lang="en-US" sz="22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dirty="0"/>
              <a:t>, </a:t>
            </a:r>
            <a:r>
              <a:rPr lang="en-US" sz="22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dirty="0"/>
              <a:t>, </a:t>
            </a:r>
            <a:r>
              <a:rPr lang="en-US" sz="22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Static Member Variables (</a:t>
            </a:r>
            <a:r>
              <a:rPr lang="en-US" sz="22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dirty="0"/>
              <a:t>, </a:t>
            </a:r>
            <a:r>
              <a:rPr lang="en-US" sz="22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Functions (</a:t>
            </a:r>
            <a:r>
              <a:rPr lang="en-US" sz="22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dirty="0"/>
              <a:t>, </a:t>
            </a:r>
            <a:r>
              <a:rPr lang="en-US" sz="22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5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8833-2C3B-4955-AB08-867046B9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2A27-E8EA-481B-9377-4821E3B2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395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int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0245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AC2DEF-DB6A-4EB3-A360-3C967A7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CA6898-2D1E-4E2D-A122-44B83FF5A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Living Body of Work</a:t>
            </a:r>
          </a:p>
        </p:txBody>
      </p:sp>
    </p:spTree>
    <p:extLst>
      <p:ext uri="{BB962C8B-B14F-4D97-AF65-F5344CB8AC3E}">
        <p14:creationId xmlns:p14="http://schemas.microsoft.com/office/powerpoint/2010/main" val="99117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DCB0-7D92-4B0A-94CA-7977974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811C-B32F-4C1C-A9DF-C4EAE053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70555"/>
            <a:ext cx="5078828" cy="2246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06852-2A2F-4797-829D-FB528E130D49}"/>
              </a:ext>
            </a:extLst>
          </p:cNvPr>
          <p:cNvSpPr/>
          <p:nvPr/>
        </p:nvSpPr>
        <p:spPr>
          <a:xfrm>
            <a:off x="6096000" y="2870555"/>
            <a:ext cx="6096000" cy="224676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248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52B9-7B03-47D7-8D03-3BC521DF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59366-69CF-41A3-98C8-7A1CAF0F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56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2523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FFC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encode_error_handler16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decode_error_handler16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7696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345-4183-41BD-B55A-D362D8C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E03C-A83E-4A4D-A06D-5703B9C4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1226"/>
            <a:ext cx="11029615" cy="4524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gb18030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r>
              <a:rPr lang="en-US" sz="18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!!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  = </a:t>
            </a:r>
            <a:r>
              <a:rPr lang="en-US" sz="180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std::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encode_error_handlergb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18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18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7260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AA83-1716-4E41-8889-1A337274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Code Point?!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96BB-5F65-4D65-94A4-EDABA1A9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GB18030 is a Unicode Transformation Format (UTF)</a:t>
            </a:r>
          </a:p>
          <a:p>
            <a:pPr lvl="1"/>
            <a:r>
              <a:rPr lang="en-US" dirty="0"/>
              <a:t>Mandated by the PRC</a:t>
            </a:r>
          </a:p>
          <a:p>
            <a:pPr lvl="1"/>
            <a:endParaRPr lang="en-US" dirty="0"/>
          </a:p>
          <a:p>
            <a:r>
              <a:rPr lang="en-US" dirty="0"/>
              <a:t>But it stores information differently:</a:t>
            </a:r>
          </a:p>
          <a:p>
            <a:pPr lvl="1"/>
            <a:r>
              <a:rPr lang="en-US" dirty="0"/>
              <a:t>Uses Private Use Area (PUA) characters as well</a:t>
            </a:r>
          </a:p>
        </p:txBody>
      </p:sp>
    </p:spTree>
    <p:extLst>
      <p:ext uri="{BB962C8B-B14F-4D97-AF65-F5344CB8AC3E}">
        <p14:creationId xmlns:p14="http://schemas.microsoft.com/office/powerpoint/2010/main" val="48238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DE14-6847-4090-B86C-424DAF0A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Strong Code point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EB3B-A649-4255-95BE-B2F8155C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p</a:t>
            </a:r>
            <a:r>
              <a:rPr lang="en-US" dirty="0"/>
              <a:t>l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d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n </a:t>
            </a:r>
            <a:r>
              <a:rPr lang="en-US" dirty="0"/>
              <a:t>T</a:t>
            </a:r>
            <a:r>
              <a:rPr lang="en-AS" dirty="0"/>
              <a:t>o</a:t>
            </a:r>
            <a:r>
              <a:rPr lang="en-US" dirty="0"/>
              <a:t>m</a:t>
            </a:r>
            <a:r>
              <a:rPr lang="en-AS" dirty="0"/>
              <a:t> </a:t>
            </a:r>
            <a:r>
              <a:rPr lang="en-US" dirty="0"/>
              <a:t>H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r</a:t>
            </a:r>
            <a:r>
              <a:rPr lang="en-AS" dirty="0"/>
              <a:t>m</a:t>
            </a:r>
            <a:r>
              <a:rPr lang="en-US" dirty="0"/>
              <a:t>a</a:t>
            </a:r>
            <a:r>
              <a:rPr lang="en-AS" dirty="0"/>
              <a:t>n</a:t>
            </a:r>
            <a:r>
              <a:rPr lang="en-US" dirty="0"/>
              <a:t>n</a:t>
            </a:r>
            <a:r>
              <a:rPr lang="en-AS" dirty="0"/>
              <a:t>’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/>
              <a:t>t</a:t>
            </a:r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t_</a:t>
            </a:r>
            <a:r>
              <a:rPr lang="en-US" dirty="0"/>
              <a:t>v</a:t>
            </a:r>
            <a:r>
              <a:rPr lang="en-AS" dirty="0" err="1"/>
              <a:t>i</a:t>
            </a:r>
            <a:r>
              <a:rPr lang="en-US" dirty="0"/>
              <a:t>e</a:t>
            </a:r>
            <a:r>
              <a:rPr lang="en-AS" dirty="0"/>
              <a:t>w</a:t>
            </a:r>
          </a:p>
          <a:p>
            <a:pPr lvl="1"/>
            <a:r>
              <a:rPr lang="en-AS" dirty="0"/>
              <a:t>Helps </a:t>
            </a:r>
            <a:r>
              <a:rPr lang="en-US" dirty="0"/>
              <a:t>e</a:t>
            </a:r>
            <a:r>
              <a:rPr lang="en-AS" dirty="0"/>
              <a:t>m</a:t>
            </a:r>
            <a:r>
              <a:rPr lang="en-US" dirty="0"/>
              <a:t>p</a:t>
            </a:r>
            <a:r>
              <a:rPr lang="en-AS" dirty="0"/>
              <a:t>h</a:t>
            </a:r>
            <a:r>
              <a:rPr lang="en-US" dirty="0"/>
              <a:t>a</a:t>
            </a:r>
            <a:r>
              <a:rPr lang="en-AS" dirty="0"/>
              <a:t>s</a:t>
            </a:r>
            <a:r>
              <a:rPr lang="en-US" dirty="0" err="1"/>
              <a:t>i</a:t>
            </a:r>
            <a:r>
              <a:rPr lang="en-AS" dirty="0"/>
              <a:t>z</a:t>
            </a:r>
            <a:r>
              <a:rPr lang="en-US" dirty="0"/>
              <a:t>e</a:t>
            </a:r>
            <a:r>
              <a:rPr lang="en-AS" dirty="0"/>
              <a:t> </a:t>
            </a:r>
            <a:r>
              <a:rPr lang="en-US" dirty="0"/>
              <a:t>e</a:t>
            </a:r>
            <a:r>
              <a:rPr lang="en-AS" dirty="0"/>
              <a:t>a</a:t>
            </a:r>
            <a:r>
              <a:rPr lang="en-US" dirty="0"/>
              <a:t>c</a:t>
            </a:r>
            <a:r>
              <a:rPr lang="en-AS" dirty="0"/>
              <a:t>h </a:t>
            </a:r>
            <a:r>
              <a:rPr lang="en-US" dirty="0"/>
              <a:t>e</a:t>
            </a:r>
            <a:r>
              <a:rPr lang="en-AS" dirty="0" err="1"/>
              <a:t>ncoding</a:t>
            </a:r>
            <a:r>
              <a:rPr lang="en-AS" dirty="0"/>
              <a:t> might have its own “character set” </a:t>
            </a:r>
          </a:p>
          <a:p>
            <a:pPr lvl="1"/>
            <a:r>
              <a:rPr lang="en-AS" dirty="0"/>
              <a:t>Industry players have written dissents against such a design</a:t>
            </a:r>
            <a:br>
              <a:rPr lang="en-AS" dirty="0"/>
            </a:br>
            <a:endParaRPr lang="en-AS" dirty="0"/>
          </a:p>
          <a:p>
            <a:r>
              <a:rPr lang="en-AS" dirty="0" err="1"/>
              <a:t>phd</a:t>
            </a:r>
            <a:r>
              <a:rPr lang="en-AS" dirty="0"/>
              <a:t>::</a:t>
            </a:r>
            <a:r>
              <a:rPr lang="en-US" dirty="0"/>
              <a:t>t</a:t>
            </a:r>
            <a:r>
              <a:rPr lang="en-AS" dirty="0"/>
              <a:t>e</a:t>
            </a:r>
            <a:r>
              <a:rPr lang="en-US" dirty="0"/>
              <a:t>x</a:t>
            </a:r>
            <a:r>
              <a:rPr lang="en-AS" dirty="0"/>
              <a:t>t </a:t>
            </a:r>
            <a:r>
              <a:rPr lang="en-US" dirty="0"/>
              <a:t>a</a:t>
            </a:r>
            <a:r>
              <a:rPr lang="en-AS" dirty="0"/>
              <a:t>l</a:t>
            </a:r>
            <a:r>
              <a:rPr lang="en-US" dirty="0"/>
              <a:t>l</a:t>
            </a:r>
            <a:r>
              <a:rPr lang="en-AS" dirty="0"/>
              <a:t>o</a:t>
            </a:r>
            <a:r>
              <a:rPr lang="en-US" dirty="0"/>
              <a:t>w</a:t>
            </a:r>
            <a:r>
              <a:rPr lang="en-AS" dirty="0"/>
              <a:t>s </a:t>
            </a:r>
            <a:r>
              <a:rPr lang="en-US" dirty="0" err="1"/>
              <a:t>i</a:t>
            </a:r>
            <a:r>
              <a:rPr lang="en-AS" dirty="0"/>
              <a:t>t</a:t>
            </a:r>
          </a:p>
          <a:p>
            <a:pPr lvl="1"/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s</a:t>
            </a:r>
            <a:r>
              <a:rPr lang="en-AS" dirty="0"/>
              <a:t>t: layers above encoding expecting </a:t>
            </a:r>
            <a:r>
              <a:rPr lang="en-US" dirty="0"/>
              <a:t>c</a:t>
            </a:r>
            <a:r>
              <a:rPr lang="en-AS" dirty="0"/>
              <a:t>h</a:t>
            </a:r>
            <a:r>
              <a:rPr lang="en-US" dirty="0"/>
              <a:t>a</a:t>
            </a:r>
            <a:r>
              <a:rPr lang="en-AS" dirty="0"/>
              <a:t>r32_</a:t>
            </a:r>
            <a:r>
              <a:rPr lang="en-US" dirty="0"/>
              <a:t>t</a:t>
            </a:r>
            <a:r>
              <a:rPr lang="en-AS" dirty="0"/>
              <a:t> </a:t>
            </a:r>
            <a:r>
              <a:rPr lang="en-US" dirty="0"/>
              <a:t>f</a:t>
            </a:r>
            <a:r>
              <a:rPr lang="en-AS" dirty="0"/>
              <a:t>a</a:t>
            </a:r>
            <a:r>
              <a:rPr lang="en-US" dirty="0" err="1"/>
              <a:t>i</a:t>
            </a:r>
            <a:r>
              <a:rPr lang="en-AS" dirty="0"/>
              <a:t>l </a:t>
            </a:r>
            <a:r>
              <a:rPr lang="en-US" dirty="0"/>
              <a:t>w</a:t>
            </a:r>
            <a:r>
              <a:rPr lang="en-AS" dirty="0" err="1"/>
              <a:t>i</a:t>
            </a:r>
            <a:r>
              <a:rPr lang="en-US" dirty="0"/>
              <a:t>t</a:t>
            </a:r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u</a:t>
            </a:r>
            <a:r>
              <a:rPr lang="en-US" dirty="0"/>
              <a:t>t</a:t>
            </a:r>
            <a:r>
              <a:rPr lang="en-AS" dirty="0"/>
              <a:t>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v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s</a:t>
            </a:r>
            <a:r>
              <a:rPr lang="en-AS" dirty="0" err="1"/>
              <a:t>i</a:t>
            </a:r>
            <a:r>
              <a:rPr lang="en-US" dirty="0"/>
              <a:t>o</a:t>
            </a:r>
            <a:r>
              <a:rPr lang="en-AS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0832-C8CB-4798-A1C3-D2F062F4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S" dirty="0"/>
              <a:t>P</a:t>
            </a:r>
            <a:r>
              <a:rPr lang="en-US" dirty="0"/>
              <a:t>r</a:t>
            </a:r>
            <a:r>
              <a:rPr lang="en-AS" dirty="0"/>
              <a:t>e</a:t>
            </a:r>
            <a:r>
              <a:rPr lang="en-US" dirty="0"/>
              <a:t>v</a:t>
            </a:r>
            <a:r>
              <a:rPr lang="en-AS" dirty="0"/>
              <a:t>e</a:t>
            </a:r>
            <a:r>
              <a:rPr lang="en-US" dirty="0"/>
              <a:t>n</a:t>
            </a:r>
            <a:r>
              <a:rPr lang="en-AS" dirty="0"/>
              <a:t>t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g</a:t>
            </a:r>
            <a:r>
              <a:rPr lang="en-AS" dirty="0"/>
              <a:t>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s</a:t>
            </a:r>
            <a:r>
              <a:rPr lang="en-US" dirty="0"/>
              <a:t>e</a:t>
            </a:r>
            <a:r>
              <a:rPr lang="en-AS" dirty="0"/>
              <a:t>q</a:t>
            </a:r>
            <a:r>
              <a:rPr lang="en-US" dirty="0"/>
              <a:t>u</a:t>
            </a:r>
            <a:r>
              <a:rPr lang="en-AS" dirty="0"/>
              <a:t>e</a:t>
            </a:r>
            <a:r>
              <a:rPr lang="en-US" dirty="0"/>
              <a:t>n</a:t>
            </a:r>
            <a:r>
              <a:rPr lang="en-AS" dirty="0"/>
              <a:t>c</a:t>
            </a:r>
            <a:r>
              <a:rPr lang="en-US" dirty="0"/>
              <a:t>e</a:t>
            </a:r>
            <a:r>
              <a:rPr lang="en-AS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5223-AD48-4946-BFD8-4F0F4AC83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to roundtrip data if it is not convertible to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endParaRPr lang="en-AS" sz="2800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8AE25-76AD-400F-8E74-1B20D1DA9F03}"/>
              </a:ext>
            </a:extLst>
          </p:cNvPr>
          <p:cNvSpPr txBox="1">
            <a:spLocks/>
          </p:cNvSpPr>
          <p:nvPr/>
        </p:nvSpPr>
        <p:spPr>
          <a:xfrm>
            <a:off x="2409462" y="4610624"/>
            <a:ext cx="7373074" cy="1649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gb_code_point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/* …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operator 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 const;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whew, okay…</a:t>
            </a:r>
            <a:b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7299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F995-AEF5-40E0-AB75-CE4047ED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D</a:t>
            </a:r>
            <a:r>
              <a:rPr lang="en-US" dirty="0"/>
              <a:t>o</a:t>
            </a:r>
            <a:r>
              <a:rPr lang="en-AS" dirty="0"/>
              <a:t> </a:t>
            </a:r>
            <a:r>
              <a:rPr lang="en-US" dirty="0"/>
              <a:t>W</a:t>
            </a:r>
            <a:r>
              <a:rPr lang="en-AS" dirty="0"/>
              <a:t>e 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e</a:t>
            </a:r>
            <a:r>
              <a:rPr lang="en-AS" dirty="0"/>
              <a:t>d </a:t>
            </a:r>
            <a:r>
              <a:rPr lang="en-US" dirty="0"/>
              <a:t>S</a:t>
            </a:r>
            <a:r>
              <a:rPr lang="en-AS" dirty="0"/>
              <a:t>t</a:t>
            </a:r>
            <a:r>
              <a:rPr lang="en-US" dirty="0"/>
              <a:t>r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d</a:t>
            </a:r>
            <a:r>
              <a:rPr lang="en-AS" dirty="0"/>
              <a:t>e </a:t>
            </a:r>
            <a:r>
              <a:rPr lang="en-US" dirty="0"/>
              <a:t>p</a:t>
            </a:r>
            <a:r>
              <a:rPr lang="en-AS" dirty="0"/>
              <a:t>o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t</a:t>
            </a:r>
            <a:r>
              <a:rPr lang="en-AS" dirty="0"/>
              <a:t>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7F634-B549-495F-8BAE-41C2C987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S" dirty="0"/>
              <a:t>Strong Code Po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t</a:t>
            </a:r>
            <a:r>
              <a:rPr lang="en-AS" dirty="0"/>
              <a:t>s?</a:t>
            </a:r>
          </a:p>
          <a:p>
            <a:pPr lvl="1"/>
            <a:r>
              <a:rPr lang="en-AS" dirty="0"/>
              <a:t>Is </a:t>
            </a:r>
            <a:r>
              <a:rPr lang="en-AS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AS" dirty="0"/>
              <a:t>enough?</a:t>
            </a:r>
          </a:p>
          <a:p>
            <a:pPr lvl="1"/>
            <a:r>
              <a:rPr lang="en-AS" dirty="0"/>
              <a:t>Handling it in higher levels of code?</a:t>
            </a:r>
            <a:br>
              <a:rPr lang="en-AS" dirty="0"/>
            </a:br>
            <a:endParaRPr lang="en-AS" dirty="0"/>
          </a:p>
          <a:p>
            <a:r>
              <a:rPr lang="en-US" dirty="0"/>
              <a:t>B</a:t>
            </a:r>
            <a:r>
              <a:rPr lang="en-AS" dirty="0"/>
              <a:t>e</a:t>
            </a:r>
            <a:r>
              <a:rPr lang="en-US" dirty="0"/>
              <a:t>t</a:t>
            </a:r>
            <a:r>
              <a:rPr lang="en-AS" dirty="0"/>
              <a:t>t</a:t>
            </a:r>
            <a:r>
              <a:rPr lang="en-US" dirty="0"/>
              <a:t>e</a:t>
            </a:r>
            <a:r>
              <a:rPr lang="en-AS" dirty="0"/>
              <a:t>r Character Sets?</a:t>
            </a:r>
          </a:p>
          <a:p>
            <a:pPr lvl="1"/>
            <a:r>
              <a:rPr lang="en-US" dirty="0"/>
              <a:t>S</a:t>
            </a:r>
            <a:r>
              <a:rPr lang="en-AS" dirty="0"/>
              <a:t>t</a:t>
            </a:r>
            <a:r>
              <a:rPr lang="en-US" dirty="0"/>
              <a:t>r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US" dirty="0"/>
              <a:t>e</a:t>
            </a:r>
            <a:r>
              <a:rPr lang="en-AS" dirty="0"/>
              <a:t>n</a:t>
            </a:r>
            <a:r>
              <a:rPr lang="en-US" dirty="0"/>
              <a:t>c</a:t>
            </a:r>
            <a:r>
              <a:rPr lang="en-AS" dirty="0"/>
              <a:t>o</a:t>
            </a:r>
            <a:r>
              <a:rPr lang="en-US" dirty="0"/>
              <a:t>d</a:t>
            </a:r>
            <a:r>
              <a:rPr lang="en-AS" dirty="0" err="1"/>
              <a:t>i</a:t>
            </a:r>
            <a:r>
              <a:rPr lang="en-US" dirty="0"/>
              <a:t>n</a:t>
            </a:r>
            <a:r>
              <a:rPr lang="en-AS" dirty="0"/>
              <a:t>g </a:t>
            </a:r>
            <a:r>
              <a:rPr lang="en-AS" dirty="0">
                <a:sym typeface="Wingdings" panose="05000000000000000000" pitchFamily="2" charset="2"/>
              </a:rPr>
              <a:t></a:t>
            </a:r>
            <a:r>
              <a:rPr lang="en-AS" dirty="0" err="1">
                <a:sym typeface="Wingdings" panose="05000000000000000000" pitchFamily="2" charset="2"/>
              </a:rPr>
              <a:t>ch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r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AS" dirty="0">
                <a:sym typeface="Wingdings" panose="05000000000000000000" pitchFamily="2" charset="2"/>
              </a:rPr>
              <a:t>e</a:t>
            </a:r>
            <a:r>
              <a:rPr lang="en-US" dirty="0">
                <a:sym typeface="Wingdings" panose="05000000000000000000" pitchFamily="2" charset="2"/>
              </a:rPr>
              <a:t>r</a:t>
            </a:r>
            <a:r>
              <a:rPr lang="en-AS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l</a:t>
            </a:r>
            <a:r>
              <a:rPr lang="en-AS" dirty="0">
                <a:sym typeface="Wingdings" panose="05000000000000000000" pitchFamily="2" charset="2"/>
              </a:rPr>
              <a:t>l</a:t>
            </a:r>
            <a:r>
              <a:rPr lang="en-US" dirty="0">
                <a:sym typeface="Wingdings" panose="05000000000000000000" pitchFamily="2" charset="2"/>
              </a:rPr>
              <a:t>e</a:t>
            </a:r>
            <a:r>
              <a:rPr lang="en-AS" dirty="0"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A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o</a:t>
            </a:r>
            <a:r>
              <a:rPr lang="en-AS" dirty="0">
                <a:sym typeface="Wingdings" panose="05000000000000000000" pitchFamily="2" charset="2"/>
              </a:rPr>
              <a:t>n 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s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A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AS" dirty="0">
                <a:sym typeface="Wingdings" panose="05000000000000000000" pitchFamily="2" charset="2"/>
              </a:rPr>
              <a:t>t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AS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n</a:t>
            </a:r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840355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40C5-DC61-4EBE-A13F-6B85B520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FFD795-368E-4773-96F4-19432356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02420"/>
            <a:ext cx="11029950" cy="4710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13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02585-E128-4ACE-AD34-C65B22C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Unicode Support Includes: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20AFD-EDEA-4E9B-903F-25C4B94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39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2CBEB57-F9FC-499C-95DD-A9DECC5D8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92"/>
          <a:stretch/>
        </p:blipFill>
        <p:spPr>
          <a:xfrm>
            <a:off x="0" y="-4995851"/>
            <a:ext cx="12192000" cy="80816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4007ED-5F1B-49FC-82A2-653AF3D6F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FB3D0D-461D-4059-AB13-0A5AF7C05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cap="none" dirty="0">
                <a:latin typeface="Fira Code" panose="020B0509050000020004" pitchFamily="49" charset="0"/>
                <a:ea typeface="Fira Code" panose="020B0509050000020004" pitchFamily="49" charset="0"/>
              </a:rPr>
              <a:t>RUNTIME ENCODING STORAGE</a:t>
            </a:r>
          </a:p>
        </p:txBody>
      </p:sp>
    </p:spTree>
    <p:extLst>
      <p:ext uri="{BB962C8B-B14F-4D97-AF65-F5344CB8AC3E}">
        <p14:creationId xmlns:p14="http://schemas.microsoft.com/office/powerpoint/2010/main" val="2956583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reading a book&#10;&#10;Description automatically generated">
            <a:extLst>
              <a:ext uri="{FF2B5EF4-FFF2-40B4-BE49-F238E27FC236}">
                <a16:creationId xmlns:a16="http://schemas.microsoft.com/office/drawing/2014/main" id="{FE610B02-4A54-4723-9604-5B00120E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-4769549"/>
            <a:ext cx="8239125" cy="12358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6B4C3-228C-4BA9-AE50-792A08D9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Runtime-Only </a:t>
            </a:r>
            <a:r>
              <a:rPr lang="en-US" dirty="0"/>
              <a:t>Encoding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113D2-AD29-45D7-AB27-4323AEAA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Common</a:t>
            </a:r>
          </a:p>
          <a:p>
            <a:pPr lvl="1"/>
            <a:r>
              <a:rPr lang="en-US" dirty="0"/>
              <a:t>&lt;meta charset=“UTF-8”&gt;</a:t>
            </a:r>
          </a:p>
          <a:p>
            <a:pPr lvl="1"/>
            <a:r>
              <a:rPr lang="en-US" dirty="0"/>
              <a:t>Byte Order Marks</a:t>
            </a:r>
          </a:p>
          <a:p>
            <a:pPr lvl="1"/>
            <a:r>
              <a:rPr lang="en-US" dirty="0"/>
              <a:t>Robust document processing</a:t>
            </a:r>
          </a:p>
          <a:p>
            <a:pPr lvl="1"/>
            <a:r>
              <a:rPr lang="en-US" dirty="0"/>
              <a:t>Data exchange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4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AE02FC-1393-4863-B7C3-FF4DAE45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02156"/>
            <a:ext cx="11029615" cy="59069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…;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some_encoding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byte_span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8448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99BF-FE7B-4417-8F03-8139188B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C669-C7D9-430C-80E7-96093411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Value-type wrapper around polymorphic storage</a:t>
            </a:r>
          </a:p>
          <a:p>
            <a:pPr lvl="1"/>
            <a:r>
              <a:rPr lang="en-US" dirty="0"/>
              <a:t>Typical abstract internal base class with typed implementation;</a:t>
            </a:r>
          </a:p>
          <a:p>
            <a:pPr lvl="1"/>
            <a:r>
              <a:rPr lang="en-US" dirty="0"/>
              <a:t>Internally, strengthen with Small Size optimization</a:t>
            </a:r>
          </a:p>
          <a:p>
            <a:pPr lvl="1"/>
            <a:r>
              <a:rPr lang="en-US" dirty="0"/>
              <a:t>Most encodings are stateless or empty, but…</a:t>
            </a:r>
          </a:p>
        </p:txBody>
      </p:sp>
    </p:spTree>
    <p:extLst>
      <p:ext uri="{BB962C8B-B14F-4D97-AF65-F5344CB8AC3E}">
        <p14:creationId xmlns:p14="http://schemas.microsoft.com/office/powerpoint/2010/main" val="79578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2F84-F91F-4894-8C7A-4ABC9451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execution</a:t>
            </a:r>
            <a:r>
              <a:rPr lang="en-US" dirty="0"/>
              <a:t>, </a:t>
            </a:r>
            <a:r>
              <a:rPr lang="en-US" cap="none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59ED-A155-4F45-B666-4B2F6C4F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data: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Shared multibyte state type for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/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encodings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351E10-4B93-4A9E-BE2A-CE9BAE5B0333}"/>
              </a:ext>
            </a:extLst>
          </p:cNvPr>
          <p:cNvSpPr txBox="1">
            <a:spLocks/>
          </p:cNvSpPr>
          <p:nvPr/>
        </p:nvSpPr>
        <p:spPr>
          <a:xfrm>
            <a:off x="2652530" y="5225889"/>
            <a:ext cx="6886938" cy="1498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mbstate_t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extra_space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21789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CED1-AEEA-44AB-8222-3A32A717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Types ☢️Type-erasure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D3EA-773B-4F55-B8DD-6601AB6C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assumption </a:t>
            </a:r>
            <a:r>
              <a:rPr lang="en-AS" dirty="0" err="1"/>
              <a:t>i</a:t>
            </a:r>
            <a:r>
              <a:rPr lang="en-US" dirty="0"/>
              <a:t>n</a:t>
            </a:r>
            <a:r>
              <a:rPr lang="en-AS" dirty="0"/>
              <a:t> </a:t>
            </a:r>
            <a:r>
              <a:rPr lang="en-US" dirty="0"/>
              <a:t>s</a:t>
            </a:r>
            <a:r>
              <a:rPr lang="en-AS" dirty="0"/>
              <a:t>o</a:t>
            </a:r>
            <a:r>
              <a:rPr lang="en-US" dirty="0"/>
              <a:t>m</a:t>
            </a:r>
            <a:r>
              <a:rPr lang="en-AS" dirty="0"/>
              <a:t>e </a:t>
            </a:r>
            <a:r>
              <a:rPr lang="en-US" dirty="0"/>
              <a:t>p</a:t>
            </a:r>
            <a:r>
              <a:rPr lang="en-AS" dirty="0"/>
              <a:t>a</a:t>
            </a:r>
            <a:r>
              <a:rPr lang="en-US" dirty="0"/>
              <a:t>r</a:t>
            </a:r>
            <a:r>
              <a:rPr lang="en-AS" dirty="0"/>
              <a:t>t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/>
              <a:t>o</a:t>
            </a:r>
            <a:r>
              <a:rPr lang="en-AS" dirty="0"/>
              <a:t>f </a:t>
            </a:r>
            <a:r>
              <a:rPr lang="en-US" dirty="0"/>
              <a:t>the library:</a:t>
            </a:r>
          </a:p>
          <a:p>
            <a:pPr marL="324000" lvl="1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A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fresh_state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create a fresh state to work on</a:t>
            </a:r>
            <a:br>
              <a:rPr lang="en-A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old_state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some_state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{}; 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overwrite old state to “start new”</a:t>
            </a:r>
          </a:p>
        </p:txBody>
      </p:sp>
    </p:spTree>
    <p:extLst>
      <p:ext uri="{BB962C8B-B14F-4D97-AF65-F5344CB8AC3E}">
        <p14:creationId xmlns:p14="http://schemas.microsoft.com/office/powerpoint/2010/main" val="417766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BC95-90A3-44E9-BC09-A9442B90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Geez.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1937-AA72-480E-B52C-BC263384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…; </a:t>
            </a: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??? </a:t>
            </a:r>
            <a:r>
              <a:rPr lang="en-US" sz="2400" dirty="0" err="1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Uhhh</a:t>
            </a: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… !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546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B8AE-9550-4141-9710-C6CBACCB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any_state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4000" dirty="0"/>
              <a:t>…?</a:t>
            </a:r>
            <a:endParaRPr lang="en-US" sz="4000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052E-2D6A-44F1-A233-3785BB5FD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its constructor needs more information than just “nothing”!</a:t>
            </a:r>
          </a:p>
        </p:txBody>
      </p:sp>
    </p:spTree>
    <p:extLst>
      <p:ext uri="{BB962C8B-B14F-4D97-AF65-F5344CB8AC3E}">
        <p14:creationId xmlns:p14="http://schemas.microsoft.com/office/powerpoint/2010/main" val="3688874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A92A-BD51-4226-BC29-74716210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Conundrum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AD0C-C758-4F61-A7F4-78975A7E6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y_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n</a:t>
            </a:r>
            <a:r>
              <a:rPr lang="en-AS" dirty="0"/>
              <a:t>e</a:t>
            </a:r>
            <a:r>
              <a:rPr lang="en-US" dirty="0"/>
              <a:t>e</a:t>
            </a:r>
            <a:r>
              <a:rPr lang="en-AS" dirty="0"/>
              <a:t>d</a:t>
            </a:r>
            <a:r>
              <a:rPr lang="en-US" dirty="0"/>
              <a:t>s</a:t>
            </a:r>
            <a:r>
              <a:rPr lang="en-AS" dirty="0"/>
              <a:t> </a:t>
            </a:r>
            <a:r>
              <a:rPr lang="en-US" dirty="0" err="1"/>
              <a:t>i</a:t>
            </a:r>
            <a:r>
              <a:rPr lang="en-AS" dirty="0"/>
              <a:t>n</a:t>
            </a:r>
            <a:r>
              <a:rPr lang="en-US" dirty="0"/>
              <a:t>f</a:t>
            </a:r>
            <a:r>
              <a:rPr lang="en-AS" dirty="0"/>
              <a:t>o</a:t>
            </a:r>
            <a:r>
              <a:rPr lang="en-US" dirty="0"/>
              <a:t>r</a:t>
            </a:r>
            <a:r>
              <a:rPr lang="en-AS" dirty="0"/>
              <a:t>m</a:t>
            </a:r>
            <a:r>
              <a:rPr lang="en-US" dirty="0"/>
              <a:t>a</a:t>
            </a:r>
            <a:r>
              <a:rPr lang="en-AS" dirty="0"/>
              <a:t>t</a:t>
            </a:r>
            <a:r>
              <a:rPr lang="en-US" dirty="0" err="1"/>
              <a:t>i</a:t>
            </a:r>
            <a:r>
              <a:rPr lang="en-AS" dirty="0"/>
              <a:t>o</a:t>
            </a:r>
            <a:r>
              <a:rPr lang="en-US" dirty="0"/>
              <a:t>n</a:t>
            </a:r>
            <a:r>
              <a:rPr lang="en-AS" dirty="0"/>
              <a:t> </a:t>
            </a:r>
            <a:r>
              <a:rPr lang="en-US" dirty="0"/>
              <a:t>f</a:t>
            </a:r>
            <a:r>
              <a:rPr lang="en-AS" dirty="0"/>
              <a:t>r</a:t>
            </a:r>
            <a:r>
              <a:rPr lang="en-US" dirty="0"/>
              <a:t>o</a:t>
            </a:r>
            <a:r>
              <a:rPr lang="en-AS" dirty="0"/>
              <a:t>m type-</a:t>
            </a:r>
            <a:r>
              <a:rPr lang="en-US" dirty="0"/>
              <a:t>e</a:t>
            </a:r>
            <a:r>
              <a:rPr lang="en-AS" dirty="0"/>
              <a:t>r</a:t>
            </a:r>
            <a:r>
              <a:rPr lang="en-US" dirty="0"/>
              <a:t>a</a:t>
            </a:r>
            <a:r>
              <a:rPr lang="en-AS" dirty="0"/>
              <a:t>s</a:t>
            </a:r>
            <a:r>
              <a:rPr lang="en-US" dirty="0"/>
              <a:t>e</a:t>
            </a:r>
            <a:r>
              <a:rPr lang="en-AS" dirty="0"/>
              <a:t>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y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</a:t>
            </a:r>
            <a:r>
              <a:rPr lang="en-A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</a:t>
            </a:r>
            <a:r>
              <a:rPr lang="en-A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But also keep default constructor without providing extra information?</a:t>
            </a:r>
          </a:p>
          <a:p>
            <a:pPr lvl="1"/>
            <a:r>
              <a:rPr lang="en-US" dirty="0"/>
              <a:t>Also copy too? Like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&lt;…&gt;</a:t>
            </a:r>
            <a:r>
              <a:rPr lang="en-US" dirty="0"/>
              <a:t> …?</a:t>
            </a:r>
          </a:p>
        </p:txBody>
      </p:sp>
    </p:spTree>
    <p:extLst>
      <p:ext uri="{BB962C8B-B14F-4D97-AF65-F5344CB8AC3E}">
        <p14:creationId xmlns:p14="http://schemas.microsoft.com/office/powerpoint/2010/main" val="333398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B7B8-57A2-47A5-9F4C-8BA26112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7D6B-3235-40D6-A78B-5E732C57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Fuse Encoding Object and State together?</a:t>
            </a:r>
          </a:p>
          <a:p>
            <a:pPr lvl="1"/>
            <a:r>
              <a:rPr lang="en-US" dirty="0"/>
              <a:t>Bad: default constructor for any_encoding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dirty="0"/>
              <a:t>ipe out stored information</a:t>
            </a:r>
          </a:p>
          <a:p>
            <a:pPr lvl="1"/>
            <a:r>
              <a:rPr lang="en-US" dirty="0"/>
              <a:t>Bad: force </a:t>
            </a:r>
            <a:r>
              <a:rPr lang="en-US" sz="2000" dirty="0" err="1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nullptr</a:t>
            </a:r>
            <a:r>
              <a:rPr lang="en-US" dirty="0"/>
              <a:t>-like semantics (like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</a:t>
            </a:r>
            <a:r>
              <a:rPr lang="en-US" dirty="0"/>
              <a:t>) 😰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02585-E128-4ACE-AD34-C65B22C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Unicode Support Includes: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20AFD-EDEA-4E9B-903F-25C4B94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[ This Space Intentionally Left Blank ]</a:t>
            </a:r>
          </a:p>
        </p:txBody>
      </p:sp>
    </p:spTree>
    <p:extLst>
      <p:ext uri="{BB962C8B-B14F-4D97-AF65-F5344CB8AC3E}">
        <p14:creationId xmlns:p14="http://schemas.microsoft.com/office/powerpoint/2010/main" val="1831423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B7B8-57A2-47A5-9F4C-8BA26112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7D6B-3235-40D6-A78B-5E732C57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Use alternative paths specifically for any_encoding ?</a:t>
            </a:r>
          </a:p>
          <a:p>
            <a:pPr lvl="1"/>
            <a:r>
              <a:rPr lang="en-US" dirty="0"/>
              <a:t>Bad: no longer generic, patchy like 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reference_wrapper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/>
              <a:t>stdlib</a:t>
            </a:r>
            <a:endParaRPr lang="en-US" dirty="0"/>
          </a:p>
          <a:p>
            <a:pPr lvl="1"/>
            <a:r>
              <a:rPr lang="en-US" dirty="0"/>
              <a:t>Bad: “secret backdoor” for “implementers only”</a:t>
            </a:r>
          </a:p>
        </p:txBody>
      </p:sp>
    </p:spTree>
    <p:extLst>
      <p:ext uri="{BB962C8B-B14F-4D97-AF65-F5344CB8AC3E}">
        <p14:creationId xmlns:p14="http://schemas.microsoft.com/office/powerpoint/2010/main" val="3240977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E882-508D-4C3A-8B9C-9533C2FC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E122-613E-455B-81E2-7A1FFBE7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Store state on the encoding object?</a:t>
            </a:r>
          </a:p>
          <a:p>
            <a:pPr lvl="1"/>
            <a:r>
              <a:rPr lang="en-US" dirty="0"/>
              <a:t>Find a way to get data at runtime?</a:t>
            </a:r>
          </a:p>
          <a:p>
            <a:pPr lvl="1"/>
            <a:r>
              <a:rPr lang="en-US" dirty="0"/>
              <a:t>Detect this self-storage at compile-time?</a:t>
            </a:r>
          </a:p>
          <a:p>
            <a:pPr lvl="1"/>
            <a:r>
              <a:rPr lang="en-US" dirty="0"/>
              <a:t>Self-referential encoding objects?</a:t>
            </a:r>
          </a:p>
        </p:txBody>
      </p:sp>
    </p:spTree>
    <p:extLst>
      <p:ext uri="{BB962C8B-B14F-4D97-AF65-F5344CB8AC3E}">
        <p14:creationId xmlns:p14="http://schemas.microsoft.com/office/powerpoint/2010/main" val="1735256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E52C-4A1C-42E8-A919-CE0CBEFE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Self-Referential…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2B9ECE1-DC0E-42D3-8FB5-C9126A29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38" y="3074294"/>
            <a:ext cx="2168324" cy="2168324"/>
          </a:xfrm>
        </p:spPr>
      </p:pic>
    </p:spTree>
    <p:extLst>
      <p:ext uri="{BB962C8B-B14F-4D97-AF65-F5344CB8AC3E}">
        <p14:creationId xmlns:p14="http://schemas.microsoft.com/office/powerpoint/2010/main" val="739557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2FC012-8B63-416B-B1A0-8FDB971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         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>
                <a:solidFill>
                  <a:schemeClr val="accent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  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any_encoding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/* … */</a:t>
            </a:r>
            <a:br>
              <a:rPr lang="en-US" sz="24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9575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11A62-CA7B-4DA3-8989-300C093F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/>
          <a:lstStyle/>
          <a:p>
            <a:r>
              <a:rPr lang="en-US" dirty="0"/>
              <a:t>Easy to check for!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if constexpr (std::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is_same_v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encoding_state_t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&gt;&gt;) {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…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endParaRPr lang="en-US" dirty="0"/>
          </a:p>
          <a:p>
            <a:r>
              <a:rPr lang="en-US" dirty="0"/>
              <a:t>No special, secret provision: users can make their own</a:t>
            </a:r>
          </a:p>
        </p:txBody>
      </p:sp>
    </p:spTree>
    <p:extLst>
      <p:ext uri="{BB962C8B-B14F-4D97-AF65-F5344CB8AC3E}">
        <p14:creationId xmlns:p14="http://schemas.microsoft.com/office/powerpoint/2010/main" val="2416146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BA2-AA8E-463B-9E72-A75DFBF4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Self-Referential</a:t>
            </a:r>
            <a:r>
              <a:rPr lang="en-AS" dirty="0"/>
              <a:t>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11A62-CA7B-4DA3-8989-300C093F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3633787"/>
          </a:xfrm>
        </p:spPr>
        <p:txBody>
          <a:bodyPr/>
          <a:lstStyle/>
          <a:p>
            <a:r>
              <a:rPr lang="en-AS" dirty="0"/>
              <a:t>H</a:t>
            </a:r>
            <a:r>
              <a:rPr lang="en-US" dirty="0"/>
              <a:t>o</a:t>
            </a:r>
            <a:r>
              <a:rPr lang="en-AS" dirty="0"/>
              <a:t>w </a:t>
            </a:r>
            <a:r>
              <a:rPr lang="en-US" dirty="0"/>
              <a:t>d</a:t>
            </a:r>
            <a:r>
              <a:rPr lang="en-AS" dirty="0"/>
              <a:t>o</a:t>
            </a:r>
            <a:r>
              <a:rPr lang="en-US" dirty="0"/>
              <a:t>e</a:t>
            </a:r>
            <a:r>
              <a:rPr lang="en-AS" dirty="0"/>
              <a:t>s someone ask to clear the state?</a:t>
            </a:r>
          </a:p>
          <a:p>
            <a:pPr lvl="1"/>
            <a:r>
              <a:rPr lang="en-AS" dirty="0"/>
              <a:t>Likely requires a utility free function, </a:t>
            </a:r>
            <a:r>
              <a:rPr lang="en-A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reset_state</a:t>
            </a:r>
            <a:br>
              <a:rPr lang="en-AS" dirty="0"/>
            </a:br>
            <a:endParaRPr lang="en-US" dirty="0"/>
          </a:p>
          <a:p>
            <a:r>
              <a:rPr lang="en-US" dirty="0"/>
              <a:t>G</a:t>
            </a:r>
            <a:r>
              <a:rPr lang="en-AS" dirty="0"/>
              <a:t>o</a:t>
            </a:r>
            <a:r>
              <a:rPr lang="en-US" dirty="0"/>
              <a:t>o</a:t>
            </a:r>
            <a:r>
              <a:rPr lang="en-AS" dirty="0"/>
              <a:t>d: n</a:t>
            </a:r>
            <a:r>
              <a:rPr lang="en-US" dirty="0"/>
              <a:t>o special, secret provision</a:t>
            </a:r>
            <a:r>
              <a:rPr lang="en-AS" dirty="0"/>
              <a:t>!</a:t>
            </a:r>
          </a:p>
          <a:p>
            <a:pPr lvl="1"/>
            <a:r>
              <a:rPr lang="en-US" dirty="0"/>
              <a:t>B</a:t>
            </a:r>
            <a:r>
              <a:rPr lang="en-AS" dirty="0"/>
              <a:t>a</a:t>
            </a:r>
            <a:r>
              <a:rPr lang="en-US" dirty="0"/>
              <a:t>d</a:t>
            </a:r>
            <a:r>
              <a:rPr lang="en-AS" dirty="0"/>
              <a:t>: complexity still being introduced.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0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A8A74-D8C9-4F97-859B-2DC73696D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Handlers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4E835F-B031-41D6-8DA3-2BA52D4AC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Maximally Flexible for Disparate Workloads</a:t>
            </a:r>
          </a:p>
        </p:txBody>
      </p:sp>
      <p:pic>
        <p:nvPicPr>
          <p:cNvPr id="9" name="Picture 8" descr="A picture containing clothing, fabric&#10;&#10;Description automatically generated">
            <a:extLst>
              <a:ext uri="{FF2B5EF4-FFF2-40B4-BE49-F238E27FC236}">
                <a16:creationId xmlns:a16="http://schemas.microsoft.com/office/drawing/2014/main" id="{B485F758-E24D-4B9A-8517-78974E01BE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69" y="-343235"/>
            <a:ext cx="12439408" cy="82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7753-D770-4549-832D-B1C9022B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697-AE8F-49AF-B417-5DC60740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356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7945-3DA8-4F3E-B927-4389E85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Error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806B-EB83-4E11-B322-B9AA2117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my_error_handler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the_encoding_being_used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current_state_of_reading</a:t>
            </a: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8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consumed_so_far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216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B944-451A-4CDD-8C92-F171D9B3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Algorithmic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DA26-C08A-4B9A-BDE8-3164938D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you the current encoding: useful for e.g.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any_encoding</a:t>
            </a:r>
          </a:p>
          <a:p>
            <a:r>
              <a:rPr lang="en-US" dirty="0"/>
              <a:t>Hands you the intended result type: manipulate input/output in response to errors</a:t>
            </a:r>
          </a:p>
          <a:p>
            <a:r>
              <a:rPr lang="en-US" dirty="0"/>
              <a:t>No need to write caching iterators: last parameter contains all read values</a:t>
            </a:r>
          </a:p>
        </p:txBody>
      </p:sp>
    </p:spTree>
    <p:extLst>
      <p:ext uri="{BB962C8B-B14F-4D97-AF65-F5344CB8AC3E}">
        <p14:creationId xmlns:p14="http://schemas.microsoft.com/office/powerpoint/2010/main" val="381471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4E39-C771-4E1F-B0F9-1A517783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 is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49AE-194C-468C-B549-B1E0B8C5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totally_utf8(u8“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also_totally_utf8(“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assert(totally_utf8 == also_totally_utf8); // 😂</a:t>
            </a:r>
          </a:p>
        </p:txBody>
      </p:sp>
    </p:spTree>
    <p:extLst>
      <p:ext uri="{BB962C8B-B14F-4D97-AF65-F5344CB8AC3E}">
        <p14:creationId xmlns:p14="http://schemas.microsoft.com/office/powerpoint/2010/main" val="238560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8A35-1F6A-4BD7-A4E9-DD20723F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By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77075A-5F13-4F3C-B3D5-66971F4520E3}"/>
              </a:ext>
            </a:extLst>
          </p:cNvPr>
          <p:cNvSpPr txBox="1">
            <a:spLocks/>
          </p:cNvSpPr>
          <p:nvPr/>
        </p:nvSpPr>
        <p:spPr>
          <a:xfrm>
            <a:off x="581192" y="2870555"/>
            <a:ext cx="5078828" cy="2246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57483-70DA-4121-9411-065A7F0EACC1}"/>
              </a:ext>
            </a:extLst>
          </p:cNvPr>
          <p:cNvSpPr/>
          <p:nvPr/>
        </p:nvSpPr>
        <p:spPr>
          <a:xfrm>
            <a:off x="6096000" y="2870555"/>
            <a:ext cx="6096000" cy="224676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D09E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bool</a:t>
            </a:r>
            <a:r>
              <a:rPr lang="en-US" sz="2000" dirty="0">
                <a:solidFill>
                  <a:srgbClr val="FFC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handled_error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47854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2FBD-5729-4445-BB6C-C1CDB5A6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“Find First Normal Sequence”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625F-CE22-4D89-8FC5-C1267799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result.input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auto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first_valid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= std::ranges::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find_if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&amp;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u8valid_start_byte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in_ref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first_valid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result.input.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insert replacement character …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return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result;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5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7C85-B329-43FE-BE3B-1B228FBE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people Will Use: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DFAD-3BD5-4276-A520-300A9975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98786"/>
            <a:ext cx="11029615" cy="2066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throw_handler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ignore_incomplete_handler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3437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1C36-CD03-4320-A436-BEF524CB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FACE-C3E6-4159-A8D5-C57821824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erasure is hard with two separate pieces</a:t>
            </a:r>
          </a:p>
          <a:p>
            <a:pPr lvl="1"/>
            <a:r>
              <a:rPr lang="en-US" dirty="0"/>
              <a:t>Finding an elegant solution for any_encoding would improve the 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Flexibility at lower levels is good</a:t>
            </a:r>
          </a:p>
          <a:p>
            <a:pPr lvl="1"/>
            <a:r>
              <a:rPr lang="en-US" dirty="0"/>
              <a:t>Higher level APIs take the sting out of the verbosity</a:t>
            </a:r>
          </a:p>
          <a:p>
            <a:pPr lvl="1"/>
            <a:r>
              <a:rPr lang="en-US" dirty="0"/>
              <a:t>Keep performance for different use cases</a:t>
            </a:r>
          </a:p>
        </p:txBody>
      </p:sp>
    </p:spTree>
    <p:extLst>
      <p:ext uri="{BB962C8B-B14F-4D97-AF65-F5344CB8AC3E}">
        <p14:creationId xmlns:p14="http://schemas.microsoft.com/office/powerpoint/2010/main" val="162758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91F1-6D28-4153-B645-4B567011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390B-A9D8-44FC-9D79-3FCF66D1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Aaron </a:t>
            </a:r>
            <a:r>
              <a:rPr lang="en-US" dirty="0" err="1"/>
              <a:t>Ballman</a:t>
            </a:r>
            <a:r>
              <a:rPr lang="en-US" dirty="0"/>
              <a:t>, for giving me the gentle nudge to join WG14 and fix the C Standard</a:t>
            </a:r>
          </a:p>
          <a:p>
            <a:r>
              <a:rPr lang="en-US" dirty="0" err="1"/>
              <a:t>sbi</a:t>
            </a:r>
            <a:r>
              <a:rPr lang="en-US" dirty="0"/>
              <a:t>, Robot, melak47, and Lounge&lt;C++&gt;</a:t>
            </a:r>
            <a:br>
              <a:rPr lang="en-US" dirty="0"/>
            </a:br>
            <a:r>
              <a:rPr lang="en-US" dirty="0"/>
              <a:t>for showing me a great time here</a:t>
            </a:r>
          </a:p>
          <a:p>
            <a:r>
              <a:rPr lang="en-US" dirty="0">
                <a:hlinkClick r:id="rId2"/>
              </a:rPr>
              <a:t>#include&lt;C++&gt;</a:t>
            </a:r>
            <a:r>
              <a:rPr lang="en-US" dirty="0"/>
              <a:t>, for being an amazing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7CB3C-1CFF-4C11-AEF4-0B2A7E64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29" y="1112257"/>
            <a:ext cx="1536459" cy="105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FC4D9-1137-4AE7-BBCF-26005A04A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19" y="5876374"/>
            <a:ext cx="3776836" cy="7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0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12D49-1CF6-468B-BEC2-33E94593E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the Effort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89CCEE-E49B-4496-8F9C-59B8E03AE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Unicode in C++ a Reality for you, your Codebase and your Company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D4EF5-3FE4-455B-94B0-66921520A008}"/>
              </a:ext>
            </a:extLst>
          </p:cNvPr>
          <p:cNvSpPr txBox="1"/>
          <p:nvPr/>
        </p:nvSpPr>
        <p:spPr>
          <a:xfrm>
            <a:off x="5404557" y="3273673"/>
            <a:ext cx="553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         The Pasture - Text Proposal &amp; Goals</a:t>
            </a:r>
            <a:endParaRPr lang="en-US" sz="2400" dirty="0">
              <a:solidFill>
                <a:schemeClr val="accent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https://thephd.github.io/portfolio/text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5C0DD0-C0CE-46D0-A78C-CAC2B3CF1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1" y="3330810"/>
            <a:ext cx="3284556" cy="2922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8BB6D0-097E-45E2-9D03-6612404345F3}"/>
              </a:ext>
            </a:extLst>
          </p:cNvPr>
          <p:cNvSpPr txBox="1"/>
          <p:nvPr/>
        </p:nvSpPr>
        <p:spPr>
          <a:xfrm>
            <a:off x="6245616" y="4439681"/>
            <a:ext cx="355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 Support</a:t>
            </a:r>
            <a:endParaRPr lang="en-US" dirty="0">
              <a:solidFill>
                <a:schemeClr val="accent3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https://thephd.github.io/support/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7D69AE-DE55-4EFB-82A8-B460F0FE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18" y="5266956"/>
            <a:ext cx="604892" cy="604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2FCDE7-03DA-458C-854B-C12C6713F078}"/>
              </a:ext>
            </a:extLst>
          </p:cNvPr>
          <p:cNvSpPr/>
          <p:nvPr/>
        </p:nvSpPr>
        <p:spPr>
          <a:xfrm>
            <a:off x="3859718" y="5479616"/>
            <a:ext cx="3771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 LinkedIn - </a:t>
            </a:r>
            <a:r>
              <a:rPr lang="en-US" dirty="0" err="1">
                <a:solidFill>
                  <a:schemeClr val="accent3"/>
                </a:solidFill>
              </a:rPr>
              <a:t>thephd</a:t>
            </a:r>
            <a:br>
              <a:rPr lang="en-US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https://www.linkedin.com/in/thephd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8358BDA-9CB8-41D6-B9F1-534C2E4EA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20" y="5399032"/>
            <a:ext cx="383088" cy="355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84DC2F-092C-4344-B123-FDDB0B6A8BDF}"/>
              </a:ext>
            </a:extLst>
          </p:cNvPr>
          <p:cNvSpPr txBox="1"/>
          <p:nvPr/>
        </p:nvSpPr>
        <p:spPr>
          <a:xfrm>
            <a:off x="7803886" y="5473222"/>
            <a:ext cx="398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        Twitter - @</a:t>
            </a:r>
            <a:r>
              <a:rPr lang="en-US" dirty="0" err="1">
                <a:solidFill>
                  <a:schemeClr val="accent3"/>
                </a:solidFill>
              </a:rPr>
              <a:t>thephantomderp</a:t>
            </a:r>
            <a:endParaRPr lang="en-US" dirty="0">
              <a:solidFill>
                <a:schemeClr val="accent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https://twitter.com/thephantomderp</a:t>
            </a: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F3C96021-8080-4037-A38B-5A0D24869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40" y="4370233"/>
            <a:ext cx="383088" cy="383088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E69591-77FF-453D-87EB-D9A69A7E8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15" y="3244739"/>
            <a:ext cx="393056" cy="3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4E39-C771-4E1F-B0F9-1A517783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/>
              <a:t> is not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49AE-194C-468C-B549-B1E0B8C5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2"/>
            <a:ext cx="11029615" cy="3993263"/>
          </a:xfrm>
        </p:spPr>
        <p:txBody>
          <a:bodyPr/>
          <a:lstStyle/>
          <a:p>
            <a:r>
              <a:rPr lang="en-US" dirty="0"/>
              <a:t>40,000 Lines into your codebase…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void process(std::string definitely_utf8);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process(u8“Jí pes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bagetu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?”); // okay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process(“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jedna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koruna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česká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”); //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uhh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...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process(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argv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[1]); // ⚠️!!</a:t>
            </a:r>
          </a:p>
        </p:txBody>
      </p:sp>
    </p:spTree>
    <p:extLst>
      <p:ext uri="{BB962C8B-B14F-4D97-AF65-F5344CB8AC3E}">
        <p14:creationId xmlns:p14="http://schemas.microsoft.com/office/powerpoint/2010/main" val="307475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9E6F-8D46-4B2B-9E10-4D253CE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cap="none" dirty="0"/>
              <a:t> </a:t>
            </a:r>
            <a:r>
              <a:rPr lang="en-US" dirty="0"/>
              <a:t>Introduced for C++20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BB01-4937-4FC0-A971-929F6D9F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814980"/>
          </a:xfrm>
        </p:spPr>
        <p:txBody>
          <a:bodyPr>
            <a:normAutofit/>
          </a:bodyPr>
          <a:lstStyle/>
          <a:p>
            <a:r>
              <a:rPr lang="en-US" dirty="0"/>
              <a:t>New fundamental type</a:t>
            </a:r>
          </a:p>
          <a:p>
            <a:pPr lvl="1"/>
            <a:r>
              <a:rPr lang="en-US" dirty="0"/>
              <a:t>Turns ambiguity into hard compiler errors</a:t>
            </a:r>
            <a:br>
              <a:rPr lang="en-US" dirty="0"/>
            </a:br>
            <a:endParaRPr lang="en-US" dirty="0"/>
          </a:p>
          <a:p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std::u8string totally_utf8(u8“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std::string also_totally_utf8(“</a:t>
            </a:r>
            <a:r>
              <a:rPr lang="ja-JP" altLang="en-US" sz="2800" dirty="0">
                <a:latin typeface="Fira Code" panose="020B0509050000020004" pitchFamily="49" charset="0"/>
              </a:rPr>
              <a:t>柴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”);</a:t>
            </a:r>
            <a:b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assert(totally_utf8 == also_totally_utf8); // ❌</a:t>
            </a:r>
          </a:p>
        </p:txBody>
      </p:sp>
    </p:spTree>
    <p:extLst>
      <p:ext uri="{BB962C8B-B14F-4D97-AF65-F5344CB8AC3E}">
        <p14:creationId xmlns:p14="http://schemas.microsoft.com/office/powerpoint/2010/main" val="413564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145D618E-108D-4209-B45D-82FA2B9977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812800"/>
            <a:ext cx="12725400" cy="848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39E6F-8D46-4B2B-9E10-4D253CEC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none" dirty="0">
                <a:latin typeface="Fira Code" panose="020B0509050000020004" pitchFamily="49" charset="0"/>
                <a:ea typeface="Fira Code" panose="020B0509050000020004" pitchFamily="49" charset="0"/>
              </a:rPr>
              <a:t>unsigned char</a:t>
            </a:r>
            <a:r>
              <a:rPr lang="en-US" cap="none" dirty="0"/>
              <a:t>: savior before </a:t>
            </a:r>
            <a:r>
              <a:rPr lang="en-US" dirty="0"/>
              <a:t>C++20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BB01-4937-4FC0-A971-929F6D9F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814980"/>
          </a:xfrm>
        </p:spPr>
        <p:txBody>
          <a:bodyPr>
            <a:normAutofit/>
          </a:bodyPr>
          <a:lstStyle/>
          <a:p>
            <a:r>
              <a:rPr lang="en-US" dirty="0"/>
              <a:t>Allows you to get hard compiler errors, early</a:t>
            </a:r>
          </a:p>
          <a:p>
            <a:pPr lvl="1"/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using u8string = std::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&lt;unsigned char&gt;;</a:t>
            </a:r>
            <a:br>
              <a:rPr lang="en-US" dirty="0"/>
            </a:br>
            <a:endParaRPr lang="en-US" dirty="0"/>
          </a:p>
          <a:p>
            <a:r>
              <a:rPr lang="en-US" dirty="0"/>
              <a:t>🌺Blossom🌺changes out to program boundaries</a:t>
            </a:r>
          </a:p>
          <a:p>
            <a:pPr lvl="1"/>
            <a:r>
              <a:rPr lang="en-US" dirty="0"/>
              <a:t>Explicitly encode/decode or mark when going from/to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std::string</a:t>
            </a:r>
          </a:p>
        </p:txBody>
      </p:sp>
    </p:spTree>
    <p:extLst>
      <p:ext uri="{BB962C8B-B14F-4D97-AF65-F5344CB8AC3E}">
        <p14:creationId xmlns:p14="http://schemas.microsoft.com/office/powerpoint/2010/main" val="26409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E66E-2ABE-4F07-915B-1D26153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Standard: Busted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C3F6AD-3AC5-4BBF-B6F5-9D50810F1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812" y="2124075"/>
            <a:ext cx="4509592" cy="4098925"/>
          </a:xfrm>
        </p:spPr>
      </p:pic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94B64D8-55C8-4C92-8DB4-00D7FD20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2" y="3462082"/>
            <a:ext cx="1188721" cy="11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84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3000</Words>
  <Application>Microsoft Office PowerPoint</Application>
  <PresentationFormat>Widescreen</PresentationFormat>
  <Paragraphs>187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Fira Code</vt:lpstr>
      <vt:lpstr>Franklin Gothic Book</vt:lpstr>
      <vt:lpstr>Franklin Gothic Demi</vt:lpstr>
      <vt:lpstr>Wingdings 2</vt:lpstr>
      <vt:lpstr>DividendVTI</vt:lpstr>
      <vt:lpstr>Catching ⬆️: C++ Unicode</vt:lpstr>
      <vt:lpstr>Recap</vt:lpstr>
      <vt:lpstr>C++ Unicode Support Includes:</vt:lpstr>
      <vt:lpstr>C++ Unicode Support Includes:</vt:lpstr>
      <vt:lpstr>char is not your friend</vt:lpstr>
      <vt:lpstr>char is not your friend</vt:lpstr>
      <vt:lpstr>char8_t Introduced for C++20</vt:lpstr>
      <vt:lpstr>unsigned char: savior before C++20</vt:lpstr>
      <vt:lpstr>C Standard: Busted</vt:lpstr>
      <vt:lpstr>Nearly Unanimous Consensus: Fix iT!</vt:lpstr>
      <vt:lpstr>Sized Functions, Too!</vt:lpstr>
      <vt:lpstr>[[sidebar]] rsize</vt:lpstr>
      <vt:lpstr>PowerPoint Presentation</vt:lpstr>
      <vt:lpstr>[[Sidebar]] Theorem: There is Always a Death Station 9000</vt:lpstr>
      <vt:lpstr>[[End Sidebar]]</vt:lpstr>
      <vt:lpstr>C Standard: Making Progress</vt:lpstr>
      <vt:lpstr>Current Progress</vt:lpstr>
      <vt:lpstr>Encoding Concept</vt:lpstr>
      <vt:lpstr>Helper Types</vt:lpstr>
      <vt:lpstr>Helper Types: Results</vt:lpstr>
      <vt:lpstr>Helper Types: Error Callbacks</vt:lpstr>
      <vt:lpstr>Encoding Objects</vt:lpstr>
      <vt:lpstr>Encoding Objects</vt:lpstr>
      <vt:lpstr>Encoding Objects</vt:lpstr>
      <vt:lpstr>Change in Code Point?!</vt:lpstr>
      <vt:lpstr>Strong Code point Types</vt:lpstr>
      <vt:lpstr>Preventing Consequences</vt:lpstr>
      <vt:lpstr>Do We Need Strong Code points?</vt:lpstr>
      <vt:lpstr>Standard Encodings</vt:lpstr>
      <vt:lpstr>Any_encoding</vt:lpstr>
      <vt:lpstr>Runtime-Only Encoding Decisions</vt:lpstr>
      <vt:lpstr>PowerPoint Presentation</vt:lpstr>
      <vt:lpstr>any_encoding</vt:lpstr>
      <vt:lpstr>execution, wide_execution</vt:lpstr>
      <vt:lpstr>Static Types ☢️Type-erasure</vt:lpstr>
      <vt:lpstr>Oh Geez.</vt:lpstr>
      <vt:lpstr>any_state …?</vt:lpstr>
      <vt:lpstr>Conundrum</vt:lpstr>
      <vt:lpstr>Solutions?</vt:lpstr>
      <vt:lpstr>Solutions?</vt:lpstr>
      <vt:lpstr>Solutions?</vt:lpstr>
      <vt:lpstr>Self-Referential…</vt:lpstr>
      <vt:lpstr>Self-Referential!</vt:lpstr>
      <vt:lpstr>Self-Referential.</vt:lpstr>
      <vt:lpstr>Self-Referential?</vt:lpstr>
      <vt:lpstr>Error Handlers</vt:lpstr>
      <vt:lpstr>Remember These?</vt:lpstr>
      <vt:lpstr>Anatomy of an Error Handler</vt:lpstr>
      <vt:lpstr>Preserving Algorithmic Information</vt:lpstr>
      <vt:lpstr>Result By Value</vt:lpstr>
      <vt:lpstr>“Find First Normal Sequence”</vt:lpstr>
      <vt:lpstr>Most people Will Use:</vt:lpstr>
      <vt:lpstr>Final Thoughts</vt:lpstr>
      <vt:lpstr>Acknowledgements</vt:lpstr>
      <vt:lpstr>Support the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2019-11-16T00:37:13Z</dcterms:created>
  <dcterms:modified xsi:type="dcterms:W3CDTF">2019-11-16T10:03:54Z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2019-11-08T21:54:07.0140062Z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23e7d536-6803-4264-b7a4-68edd45bdf61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